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83" r:id="rId5"/>
    <p:sldId id="267" r:id="rId6"/>
    <p:sldId id="268" r:id="rId7"/>
    <p:sldId id="269" r:id="rId8"/>
    <p:sldId id="265" r:id="rId9"/>
    <p:sldId id="260" r:id="rId10"/>
    <p:sldId id="281" r:id="rId11"/>
    <p:sldId id="273" r:id="rId12"/>
    <p:sldId id="270" r:id="rId13"/>
    <p:sldId id="271" r:id="rId14"/>
    <p:sldId id="272" r:id="rId15"/>
    <p:sldId id="278" r:id="rId16"/>
    <p:sldId id="284" r:id="rId17"/>
    <p:sldId id="280" r:id="rId18"/>
    <p:sldId id="258" r:id="rId19"/>
  </p:sldIdLst>
  <p:sldSz cx="9361488" cy="6480175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92B"/>
    <a:srgbClr val="F8083B"/>
    <a:srgbClr val="1EC3EA"/>
    <a:srgbClr val="4CCFEE"/>
    <a:srgbClr val="7DDDF3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8" autoAdjust="0"/>
  </p:normalViewPr>
  <p:slideViewPr>
    <p:cSldViewPr snapToGrid="0">
      <p:cViewPr>
        <p:scale>
          <a:sx n="75" d="100"/>
          <a:sy n="75" d="100"/>
        </p:scale>
        <p:origin x="-1104" y="-24"/>
      </p:cViewPr>
      <p:guideLst>
        <p:guide orient="horz" pos="2041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2616" y="-90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6E07F-1781-451D-8170-C9499AD97208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69074-AE5F-44FA-927E-6A328F292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1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69074-AE5F-44FA-927E-6A328F292F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8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 </a:t>
            </a:r>
            <a:r>
              <a:rPr lang="ru-RU" dirty="0" err="1" smtClean="0"/>
              <a:t>убер</a:t>
            </a:r>
            <a:r>
              <a:rPr lang="ru-RU" dirty="0" smtClean="0"/>
              <a:t>, </a:t>
            </a:r>
            <a:r>
              <a:rPr lang="ru-RU" dirty="0" err="1" smtClean="0"/>
              <a:t>яндекс</a:t>
            </a:r>
            <a:r>
              <a:rPr lang="ru-RU" dirty="0" smtClean="0"/>
              <a:t> и </a:t>
            </a:r>
            <a:r>
              <a:rPr lang="ru-RU" dirty="0" err="1" smtClean="0"/>
              <a:t>тд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BE1E-5746-444D-A5E8-D415EA5797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0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подобрать картинку по переводам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BE1E-5746-444D-A5E8-D415EA57973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3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69074-AE5F-44FA-927E-6A328F292F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8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BE1E-5746-444D-A5E8-D415EA57973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BE1E-5746-444D-A5E8-D415EA5797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3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BE1E-5746-444D-A5E8-D415EA5797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3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BE1E-5746-444D-A5E8-D415EA57973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3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Сменить</a:t>
            </a:r>
            <a:r>
              <a:rPr lang="ru-RU" baseline="0" dirty="0" smtClean="0"/>
              <a:t> картинку (характеризует слово ближе)  - приложила </a:t>
            </a:r>
          </a:p>
          <a:p>
            <a:r>
              <a:rPr lang="ru-RU" baseline="0" dirty="0" smtClean="0"/>
              <a:t>Изменить внешний вид нумерации – данные </a:t>
            </a:r>
            <a:r>
              <a:rPr lang="ru-RU" baseline="0" dirty="0" err="1" smtClean="0"/>
              <a:t>булиты</a:t>
            </a:r>
            <a:r>
              <a:rPr lang="ru-RU" baseline="0" dirty="0" smtClean="0"/>
              <a:t> не подходят, текст оставить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BE1E-5746-444D-A5E8-D415EA57973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1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Оплата смартфоном – картинка, наш герой с телефоном – можно оставить руку, но хотят и персонаж тоже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69074-AE5F-44FA-927E-6A328F292F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8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подобрать картинку по безопасности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6BE1E-5746-444D-A5E8-D415EA5797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8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10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0" y="259509"/>
            <a:ext cx="8425339" cy="10800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0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84" y="259513"/>
            <a:ext cx="2106335" cy="5529149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59513"/>
            <a:ext cx="6162980" cy="55291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7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2013055"/>
            <a:ext cx="7957265" cy="13890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672099"/>
            <a:ext cx="6553042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6FF0-54E1-4AD3-8DBF-4D2CAB77F6B6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C0B5-4E19-421A-8EF9-6E1E73C5A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0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0" y="259509"/>
            <a:ext cx="8425339" cy="10800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5" y="4164118"/>
            <a:ext cx="7957265" cy="12870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5" y="2746575"/>
            <a:ext cx="7957265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4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0" y="259509"/>
            <a:ext cx="8425339" cy="10800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080" y="1512041"/>
            <a:ext cx="4134657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8762" y="1512041"/>
            <a:ext cx="4134657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6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0" y="259509"/>
            <a:ext cx="8425339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450540"/>
            <a:ext cx="4136283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074" y="2055058"/>
            <a:ext cx="4136283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6" y="1450540"/>
            <a:ext cx="4137908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55506" y="2055058"/>
            <a:ext cx="4137908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5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0" y="259509"/>
            <a:ext cx="8425339" cy="108002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0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5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0" y="258007"/>
            <a:ext cx="3079865" cy="109803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082" y="258007"/>
            <a:ext cx="5233332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80" y="1356037"/>
            <a:ext cx="3079865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2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536122"/>
            <a:ext cx="5616893" cy="53551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579018"/>
            <a:ext cx="5616893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071637"/>
            <a:ext cx="5616893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6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80" y="1512041"/>
            <a:ext cx="8425339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80" y="6006168"/>
            <a:ext cx="218434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5083-2115-4DDB-8EA6-446B9ED916F0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14" y="6006168"/>
            <a:ext cx="296447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72" y="6006168"/>
            <a:ext cx="218434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5003-CE8C-41EB-868E-706CDD97503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2" descr="D:\Work\CFT\Faktura\ELF\Stend\logo_red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08" y="529263"/>
            <a:ext cx="1854196" cy="29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0" y="1337733"/>
            <a:ext cx="9361488" cy="5142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Work\CFT\Faktura\ELF\Stend\Стенд_2017\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1"/>
            <a:ext cx="9361488" cy="65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4628" y="2472992"/>
            <a:ext cx="4464496" cy="178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6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Сервисы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Faktura.ru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для розничных клиентов: </a:t>
            </a:r>
            <a:r>
              <a:rPr lang="ru-RU" sz="3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меняем старые представления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4628" y="4413827"/>
            <a:ext cx="426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Наталья Лабушева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Менеджер по развитию </a:t>
            </a:r>
            <a:r>
              <a:rPr lang="en-US" sz="1400" b="1" dirty="0" smtClean="0">
                <a:solidFill>
                  <a:schemeClr val="bg1"/>
                </a:solidFill>
              </a:rPr>
              <a:t>Faktura.ru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43275" y="545779"/>
            <a:ext cx="5489718" cy="476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8083B"/>
                </a:solidFill>
                <a:latin typeface="Calibri" panose="020F0502020204030204" pitchFamily="34" charset="0"/>
              </a:rPr>
              <a:t>UX-</a:t>
            </a:r>
            <a:r>
              <a:rPr lang="ru-RU" sz="2400" dirty="0">
                <a:solidFill>
                  <a:srgbClr val="F8083B"/>
                </a:solidFill>
                <a:latin typeface="Calibri" panose="020F0502020204030204" pitchFamily="34" charset="0"/>
              </a:rPr>
              <a:t>экспертиза</a:t>
            </a:r>
          </a:p>
        </p:txBody>
      </p:sp>
      <p:grpSp>
        <p:nvGrpSpPr>
          <p:cNvPr id="11" name="Группа 10"/>
          <p:cNvGrpSpPr/>
          <p:nvPr/>
        </p:nvGrpSpPr>
        <p:grpSpPr>
          <a:xfrm rot="16200000">
            <a:off x="960315" y="2724646"/>
            <a:ext cx="408245" cy="442324"/>
            <a:chOff x="2671217" y="1844824"/>
            <a:chExt cx="432048" cy="432048"/>
          </a:xfrm>
        </p:grpSpPr>
        <p:sp>
          <p:nvSpPr>
            <p:cNvPr id="13" name="Овал 12"/>
            <p:cNvSpPr/>
            <p:nvPr/>
          </p:nvSpPr>
          <p:spPr>
            <a:xfrm>
              <a:off x="2671217" y="1844824"/>
              <a:ext cx="432048" cy="432048"/>
            </a:xfrm>
            <a:prstGeom prst="ellipse">
              <a:avLst/>
            </a:prstGeom>
            <a:solidFill>
              <a:srgbClr val="ED1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865722" y="1928181"/>
              <a:ext cx="43038" cy="265334"/>
              <a:chOff x="929032" y="2476133"/>
              <a:chExt cx="43038" cy="265334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929032" y="2476133"/>
                <a:ext cx="43038" cy="1349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929032" y="2603420"/>
                <a:ext cx="43038" cy="13804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Прямоугольник 4"/>
          <p:cNvSpPr/>
          <p:nvPr/>
        </p:nvSpPr>
        <p:spPr>
          <a:xfrm>
            <a:off x="1520070" y="2632553"/>
            <a:ext cx="1519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-150" dirty="0">
                <a:solidFill>
                  <a:srgbClr val="ED1941"/>
                </a:solidFill>
                <a:latin typeface="+mj-lt"/>
                <a:ea typeface="+mj-ea"/>
                <a:cs typeface="+mj-cs"/>
              </a:rPr>
              <a:t>в 1,8 раз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6695" y="2760241"/>
            <a:ext cx="5571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пользователи,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совершившие 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хотя бы раз платежную операцию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 rot="16200000">
            <a:off x="968139" y="4333871"/>
            <a:ext cx="408245" cy="442324"/>
            <a:chOff x="2671217" y="1844824"/>
            <a:chExt cx="432048" cy="432048"/>
          </a:xfrm>
        </p:grpSpPr>
        <p:sp>
          <p:nvSpPr>
            <p:cNvPr id="19" name="Овал 18"/>
            <p:cNvSpPr/>
            <p:nvPr/>
          </p:nvSpPr>
          <p:spPr>
            <a:xfrm>
              <a:off x="2671217" y="1844824"/>
              <a:ext cx="432048" cy="432048"/>
            </a:xfrm>
            <a:prstGeom prst="ellipse">
              <a:avLst/>
            </a:prstGeom>
            <a:solidFill>
              <a:srgbClr val="ED1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865722" y="1928181"/>
              <a:ext cx="43038" cy="265334"/>
              <a:chOff x="929032" y="2476133"/>
              <a:chExt cx="43038" cy="265334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929032" y="2476133"/>
                <a:ext cx="43038" cy="1349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929032" y="2603420"/>
                <a:ext cx="43038" cy="13804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Прямоугольник 22"/>
          <p:cNvSpPr/>
          <p:nvPr/>
        </p:nvSpPr>
        <p:spPr>
          <a:xfrm>
            <a:off x="1527893" y="4241778"/>
            <a:ext cx="1519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-150" dirty="0">
                <a:solidFill>
                  <a:srgbClr val="ED194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200" b="1" spc="-150" dirty="0" smtClean="0">
                <a:solidFill>
                  <a:srgbClr val="ED1941"/>
                </a:solidFill>
                <a:latin typeface="+mj-lt"/>
                <a:ea typeface="+mj-ea"/>
                <a:cs typeface="+mj-cs"/>
              </a:rPr>
              <a:t>2,1 </a:t>
            </a:r>
            <a:r>
              <a:rPr lang="ru-RU" sz="3200" b="1" spc="-150" dirty="0">
                <a:solidFill>
                  <a:srgbClr val="ED1941"/>
                </a:solidFill>
                <a:latin typeface="+mj-lt"/>
                <a:ea typeface="+mj-ea"/>
                <a:cs typeface="+mj-cs"/>
              </a:rPr>
              <a:t>раз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33243" y="4437584"/>
            <a:ext cx="2561534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платежи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16200000">
            <a:off x="960315" y="3528455"/>
            <a:ext cx="408245" cy="442324"/>
            <a:chOff x="2671217" y="1844824"/>
            <a:chExt cx="432048" cy="432048"/>
          </a:xfrm>
        </p:grpSpPr>
        <p:sp>
          <p:nvSpPr>
            <p:cNvPr id="27" name="Овал 26"/>
            <p:cNvSpPr/>
            <p:nvPr/>
          </p:nvSpPr>
          <p:spPr>
            <a:xfrm>
              <a:off x="2671217" y="1844824"/>
              <a:ext cx="432048" cy="432048"/>
            </a:xfrm>
            <a:prstGeom prst="ellipse">
              <a:avLst/>
            </a:prstGeom>
            <a:solidFill>
              <a:srgbClr val="ED1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2865722" y="1928181"/>
              <a:ext cx="43038" cy="265334"/>
              <a:chOff x="929032" y="2476133"/>
              <a:chExt cx="43038" cy="265334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929032" y="2476133"/>
                <a:ext cx="43038" cy="1349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929032" y="2603420"/>
                <a:ext cx="43038" cy="13804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Прямоугольник 30"/>
          <p:cNvSpPr/>
          <p:nvPr/>
        </p:nvSpPr>
        <p:spPr>
          <a:xfrm>
            <a:off x="1520070" y="3436361"/>
            <a:ext cx="1519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-150" dirty="0">
                <a:solidFill>
                  <a:srgbClr val="ED194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200" b="1" spc="-150" dirty="0" smtClean="0">
                <a:solidFill>
                  <a:srgbClr val="ED1941"/>
                </a:solidFill>
                <a:latin typeface="+mj-lt"/>
                <a:ea typeface="+mj-ea"/>
                <a:cs typeface="+mj-cs"/>
              </a:rPr>
              <a:t>1,5 </a:t>
            </a:r>
            <a:r>
              <a:rPr lang="ru-RU" sz="3200" b="1" spc="-150" dirty="0">
                <a:solidFill>
                  <a:srgbClr val="ED1941"/>
                </a:solidFill>
                <a:latin typeface="+mj-lt"/>
                <a:ea typeface="+mj-ea"/>
                <a:cs typeface="+mj-cs"/>
              </a:rPr>
              <a:t>раз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36241" y="3592570"/>
            <a:ext cx="4496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средняя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операции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9172" y="1607106"/>
            <a:ext cx="3995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09.2015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09.2016         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974776" y="2325493"/>
            <a:ext cx="7383427" cy="0"/>
          </a:xfrm>
          <a:prstGeom prst="line">
            <a:avLst/>
          </a:prstGeom>
          <a:ln w="19050">
            <a:solidFill>
              <a:srgbClr val="ED1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901583" y="5252708"/>
            <a:ext cx="487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ED1941"/>
                </a:solidFill>
              </a:rPr>
              <a:t>! </a:t>
            </a:r>
            <a:endParaRPr lang="ru-RU" sz="5400" b="1" dirty="0">
              <a:solidFill>
                <a:srgbClr val="ED194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36695" y="5360430"/>
            <a:ext cx="5198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замене решения важно уделять внимание </a:t>
            </a:r>
            <a:r>
              <a:rPr lang="ru-RU" sz="2000" b="1" dirty="0" smtClean="0">
                <a:solidFill>
                  <a:srgbClr val="F7092B"/>
                </a:solidFill>
              </a:rPr>
              <a:t>качественной </a:t>
            </a:r>
            <a:r>
              <a:rPr lang="en-US" sz="2000" b="1" dirty="0" err="1" smtClean="0">
                <a:solidFill>
                  <a:srgbClr val="F7092B"/>
                </a:solidFill>
              </a:rPr>
              <a:t>ux</a:t>
            </a:r>
            <a:r>
              <a:rPr lang="ru-RU" sz="2000" b="1" dirty="0" smtClean="0">
                <a:solidFill>
                  <a:srgbClr val="F7092B"/>
                </a:solidFill>
              </a:rPr>
              <a:t>-экспертизе</a:t>
            </a:r>
            <a:endParaRPr lang="ru-RU" sz="2000" b="1" dirty="0">
              <a:solidFill>
                <a:srgbClr val="F7092B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974776" y="5077192"/>
            <a:ext cx="7383427" cy="0"/>
          </a:xfrm>
          <a:prstGeom prst="line">
            <a:avLst/>
          </a:prstGeom>
          <a:ln w="19050">
            <a:solidFill>
              <a:srgbClr val="ED1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5" grpId="0"/>
      <p:bldP spid="31" grpId="0"/>
      <p:bldP spid="32" grpId="0"/>
      <p:bldP spid="8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991" y="2633575"/>
            <a:ext cx="6423716" cy="37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6" y="1930008"/>
            <a:ext cx="2367355" cy="234619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27710" y="412187"/>
            <a:ext cx="5981966" cy="821085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Саморегистрация</a:t>
            </a:r>
            <a:r>
              <a:rPr lang="en-US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ru-RU" sz="2400" dirty="0">
              <a:solidFill>
                <a:srgbClr val="F8083B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36431" y="442004"/>
            <a:ext cx="5981966" cy="82108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ДБО для Моно-лайнеров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51" y="1544679"/>
            <a:ext cx="6766542" cy="47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7" y="1777332"/>
            <a:ext cx="4718124" cy="193818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22" y="1772541"/>
            <a:ext cx="4095270" cy="315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8075" y="382370"/>
            <a:ext cx="5981966" cy="82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ДБО для Моно-лайнеров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66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6" y="1530367"/>
            <a:ext cx="8022921" cy="472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8075" y="382370"/>
            <a:ext cx="5981966" cy="821085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ДБО для Моно-лайнеров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98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Work\CFT\Faktura\1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082"/>
            <a:ext cx="9361488" cy="38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0381" y="437941"/>
            <a:ext cx="4828185" cy="476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ED1941"/>
                </a:solidFill>
                <a:latin typeface="+mn-lt"/>
              </a:rPr>
              <a:t>#</a:t>
            </a:r>
            <a:r>
              <a:rPr lang="ru-RU" sz="2400" dirty="0" smtClean="0">
                <a:solidFill>
                  <a:srgbClr val="ED1941"/>
                </a:solidFill>
                <a:latin typeface="+mn-lt"/>
              </a:rPr>
              <a:t>1 аудитория</a:t>
            </a:r>
            <a:endParaRPr lang="ru-RU" sz="2400" dirty="0">
              <a:solidFill>
                <a:srgbClr val="ED194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4215" y="5079027"/>
            <a:ext cx="1795896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ED1941"/>
                </a:solidFill>
              </a:rPr>
              <a:t>54%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0355" y="5087940"/>
            <a:ext cx="1548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3CA4E4"/>
                </a:solidFill>
              </a:rPr>
              <a:t>46% 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502231" y="5237237"/>
            <a:ext cx="0" cy="5015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29225" y="3260657"/>
            <a:ext cx="1058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D1941"/>
                </a:solidFill>
              </a:rPr>
              <a:t>1</a:t>
            </a:r>
            <a:r>
              <a:rPr lang="ru-RU" sz="2000" b="1" dirty="0" smtClean="0">
                <a:solidFill>
                  <a:srgbClr val="ED1941"/>
                </a:solidFill>
              </a:rPr>
              <a:t>,5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раза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чаще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89606" y="3260657"/>
            <a:ext cx="181863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>
                <a:solidFill>
                  <a:srgbClr val="ED1941"/>
                </a:solidFill>
              </a:rPr>
              <a:t>о</a:t>
            </a:r>
            <a:r>
              <a:rPr lang="ru-RU" sz="2000" b="1" dirty="0" smtClean="0">
                <a:solidFill>
                  <a:srgbClr val="ED1941"/>
                </a:solidFill>
              </a:rPr>
              <a:t>т 2</a:t>
            </a:r>
            <a:r>
              <a:rPr lang="en-US" sz="2000" b="1" dirty="0" smtClean="0">
                <a:solidFill>
                  <a:srgbClr val="ED1941"/>
                </a:solidFill>
              </a:rPr>
              <a:t>5</a:t>
            </a:r>
            <a:r>
              <a:rPr lang="ru-RU" sz="2000" b="1" dirty="0" smtClean="0">
                <a:solidFill>
                  <a:srgbClr val="ED1941"/>
                </a:solidFill>
              </a:rPr>
              <a:t> до 3</a:t>
            </a:r>
            <a:r>
              <a:rPr lang="en-US" sz="2000" b="1" dirty="0" smtClean="0">
                <a:solidFill>
                  <a:srgbClr val="ED1941"/>
                </a:solidFill>
              </a:rPr>
              <a:t>4</a:t>
            </a:r>
            <a:r>
              <a:rPr lang="ru-RU" sz="2000" b="1" dirty="0" smtClean="0">
                <a:solidFill>
                  <a:srgbClr val="ED1941"/>
                </a:solidFill>
              </a:rPr>
              <a:t> лет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максимально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39666" y="5664306"/>
            <a:ext cx="463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ED1941"/>
                </a:solidFill>
              </a:rPr>
              <a:t>! </a:t>
            </a:r>
            <a:endParaRPr lang="ru-RU" sz="4400" b="1" dirty="0">
              <a:solidFill>
                <a:srgbClr val="ED194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82209" y="5749582"/>
            <a:ext cx="6370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 активировать другие категории – 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стоит формировать продукты под них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6" name="Picture 4" descr="D:\Work\CFT\Faktura\m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95" y="2446407"/>
            <a:ext cx="792859" cy="5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Work\CFT\Faktura\t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71" y="2304458"/>
            <a:ext cx="385690" cy="6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63906" y="423511"/>
            <a:ext cx="2882124" cy="476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ED1941"/>
                </a:solidFill>
                <a:latin typeface="+mn-lt"/>
              </a:rPr>
              <a:t>#</a:t>
            </a:r>
            <a:r>
              <a:rPr lang="ru-RU" sz="2400" dirty="0" smtClean="0">
                <a:solidFill>
                  <a:srgbClr val="ED1941"/>
                </a:solidFill>
                <a:latin typeface="+mn-lt"/>
              </a:rPr>
              <a:t>2 активность </a:t>
            </a:r>
            <a:endParaRPr lang="ru-RU" sz="2400" dirty="0">
              <a:solidFill>
                <a:srgbClr val="ED1941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00706"/>
              </p:ext>
            </p:extLst>
          </p:nvPr>
        </p:nvGraphicFramePr>
        <p:xfrm>
          <a:off x="1560249" y="1811229"/>
          <a:ext cx="6240990" cy="42337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570"/>
                <a:gridCol w="891570"/>
                <a:gridCol w="891570"/>
                <a:gridCol w="891570"/>
                <a:gridCol w="891570"/>
                <a:gridCol w="891570"/>
                <a:gridCol w="891570"/>
              </a:tblGrid>
              <a:tr h="604816">
                <a:tc>
                  <a:txBody>
                    <a:bodyPr/>
                    <a:lstStyle/>
                    <a:p>
                      <a:endParaRPr lang="ru-RU" sz="1700" kern="1200" dirty="0" smtClean="0"/>
                    </a:p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</a:tr>
              <a:tr h="604816">
                <a:tc>
                  <a:txBody>
                    <a:bodyPr/>
                    <a:lstStyle/>
                    <a:p>
                      <a:endParaRPr lang="ru-RU" sz="1700" kern="1200" dirty="0" smtClean="0"/>
                    </a:p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</a:tr>
              <a:tr h="604816">
                <a:tc>
                  <a:txBody>
                    <a:bodyPr/>
                    <a:lstStyle/>
                    <a:p>
                      <a:endParaRPr lang="ru-RU" sz="1700" kern="1200" dirty="0" smtClean="0"/>
                    </a:p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</a:tr>
              <a:tr h="604816">
                <a:tc>
                  <a:txBody>
                    <a:bodyPr/>
                    <a:lstStyle/>
                    <a:p>
                      <a:endParaRPr lang="ru-RU" sz="1700" kern="1200" dirty="0" smtClean="0"/>
                    </a:p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</a:tr>
              <a:tr h="604816">
                <a:tc>
                  <a:txBody>
                    <a:bodyPr/>
                    <a:lstStyle/>
                    <a:p>
                      <a:endParaRPr lang="ru-RU" sz="1700" kern="1200" dirty="0" smtClean="0"/>
                    </a:p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</a:tr>
              <a:tr h="604816">
                <a:tc>
                  <a:txBody>
                    <a:bodyPr/>
                    <a:lstStyle/>
                    <a:p>
                      <a:endParaRPr lang="ru-RU" sz="1700" kern="1200" dirty="0" smtClean="0"/>
                    </a:p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</a:tr>
              <a:tr h="604816">
                <a:tc>
                  <a:txBody>
                    <a:bodyPr/>
                    <a:lstStyle/>
                    <a:p>
                      <a:endParaRPr lang="ru-RU" sz="1700" kern="1200" dirty="0" smtClean="0"/>
                    </a:p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615" marR="93615" marT="43201" marB="43201"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84345" y="1915018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ПН.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4853" y="1915018"/>
            <a:ext cx="56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ВТ.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01213" y="1915018"/>
            <a:ext cx="56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СР.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85861" y="1915018"/>
            <a:ext cx="57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ЧТ.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80797" y="1915018"/>
            <a:ext cx="592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ПТ.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75733" y="1915018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СБ.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60381" y="1915018"/>
            <a:ext cx="60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ВС.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28659" y="240871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35813" y="240871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ED1941"/>
                </a:solidFill>
              </a:rPr>
              <a:t>2</a:t>
            </a:r>
            <a:endParaRPr lang="ru-RU" sz="3600" dirty="0">
              <a:solidFill>
                <a:srgbClr val="ED194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659" y="300994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8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35813" y="300994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ED1941"/>
                </a:solidFill>
              </a:rPr>
              <a:t>9</a:t>
            </a:r>
            <a:endParaRPr lang="ru-RU" sz="3600" dirty="0">
              <a:solidFill>
                <a:srgbClr val="ED194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51609" y="300994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6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58762" y="300994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7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72772" y="300994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79925" y="300994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5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04968" y="300994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3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43609" y="36182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15</a:t>
            </a:r>
            <a:endParaRPr lang="ru-RU" sz="3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19901" y="36182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ED1941"/>
                </a:solidFill>
              </a:rPr>
              <a:t>16</a:t>
            </a:r>
            <a:endParaRPr lang="ru-RU" sz="3600" dirty="0">
              <a:solidFill>
                <a:srgbClr val="ED194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5001" y="36182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13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37938" y="36182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14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56861" y="36182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11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64014" y="36182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12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689057" y="361826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10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143609" y="422898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22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19901" y="422898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ED1941"/>
                </a:solidFill>
              </a:rPr>
              <a:t>23</a:t>
            </a:r>
            <a:endParaRPr lang="ru-RU" sz="3600" dirty="0">
              <a:solidFill>
                <a:srgbClr val="ED194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55001" y="422898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20</a:t>
            </a:r>
            <a:endParaRPr lang="ru-RU" sz="3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237938" y="422898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21</a:t>
            </a:r>
            <a:endParaRPr lang="ru-RU" sz="3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556861" y="422898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18</a:t>
            </a:r>
            <a:endParaRPr lang="ru-RU" sz="3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64014" y="422898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19</a:t>
            </a:r>
            <a:endParaRPr lang="ru-RU" sz="3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89057" y="422898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17</a:t>
            </a:r>
            <a:endParaRPr lang="ru-RU" sz="3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143609" y="483971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29</a:t>
            </a:r>
            <a:endParaRPr lang="ru-RU" sz="3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19901" y="483971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ED1941"/>
                </a:solidFill>
              </a:rPr>
              <a:t>30</a:t>
            </a:r>
            <a:endParaRPr lang="ru-RU" sz="3600" dirty="0">
              <a:solidFill>
                <a:srgbClr val="ED194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5001" y="483971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27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237938" y="483971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28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556861" y="483971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25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464014" y="483971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26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689057" y="483971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24</a:t>
            </a:r>
            <a:endParaRPr lang="ru-RU" sz="3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678770" y="545043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31</a:t>
            </a:r>
            <a:endParaRPr lang="ru-RU" sz="3600" dirty="0"/>
          </a:p>
        </p:txBody>
      </p:sp>
      <p:pic>
        <p:nvPicPr>
          <p:cNvPr id="52" name="Picture 8" descr="Картинки по запросу горы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03" y="2683070"/>
            <a:ext cx="345652" cy="319022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53" name="Picture 4" descr="http://freevector.co/wp-content/uploads/2013/06/64496-two-way-arr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58" y="2403372"/>
            <a:ext cx="385927" cy="3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Картинки по запросу гор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54" y="5773332"/>
            <a:ext cx="328039" cy="30276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56" name="Picture 4" descr="http://freevector.co/wp-content/uploads/2013/06/64496-two-way-arrow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08" y="5428917"/>
            <a:ext cx="354932" cy="3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cdn2.iconfinder.com/data/icons/ios-7-icons/50/credit_card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30" y="5747035"/>
            <a:ext cx="420538" cy="3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freevector.co/wp-content/uploads/2013/06/64496-two-way-arr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45" y="3135866"/>
            <a:ext cx="360481" cy="3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s://cdn2.iconfinder.com/data/icons/ios-7-icons/50/credit_card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26" y="3135866"/>
            <a:ext cx="420538" cy="3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cdn2.iconfinder.com/data/icons/ios-7-icons/50/credit_card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19" y="3139292"/>
            <a:ext cx="420538" cy="3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cdn2.iconfinder.com/data/icons/ios-7-icons/50/credit_card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67" y="3139292"/>
            <a:ext cx="420538" cy="3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cdn2.iconfinder.com/data/icons/ios-7-icons/50/credit_card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95" y="3123482"/>
            <a:ext cx="420538" cy="3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Картинки по запросу горы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46" y="3926181"/>
            <a:ext cx="321414" cy="296651"/>
          </a:xfrm>
          <a:prstGeom prst="rect">
            <a:avLst/>
          </a:prstGeom>
          <a:solidFill>
            <a:srgbClr val="FFC000"/>
          </a:solidFill>
          <a:extLst/>
        </p:spPr>
      </p:pic>
      <p:pic>
        <p:nvPicPr>
          <p:cNvPr id="76" name="Picture 4" descr="http://freevector.co/wp-content/uploads/2013/06/64496-two-way-arrow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98" y="4984772"/>
            <a:ext cx="354932" cy="3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s://cdn2.iconfinder.com/data/icons/ios-7-icons/50/credit_card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90" y="5110527"/>
            <a:ext cx="420538" cy="3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3523499" y="1142342"/>
            <a:ext cx="2199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ОКТЯБРЬ</a:t>
            </a:r>
            <a:endParaRPr lang="ru-RU" sz="4000" dirty="0"/>
          </a:p>
        </p:txBody>
      </p:sp>
      <p:pic>
        <p:nvPicPr>
          <p:cNvPr id="64" name="Picture 4" descr="http://freevector.co/wp-content/uploads/2013/06/64496-two-way-arro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7" y="2416116"/>
            <a:ext cx="385927" cy="3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25" y="2683070"/>
            <a:ext cx="319126" cy="3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16" y="3224554"/>
            <a:ext cx="319126" cy="3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31" y="3811134"/>
            <a:ext cx="319126" cy="3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53" y="4388718"/>
            <a:ext cx="319126" cy="3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16" y="4962114"/>
            <a:ext cx="319126" cy="3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01" y="5473343"/>
            <a:ext cx="319126" cy="3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FAKTURA\2016\Preza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3" y="2336567"/>
            <a:ext cx="8258422" cy="29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17393" y="471968"/>
            <a:ext cx="3648654" cy="47628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ED1941"/>
                </a:solidFill>
              </a:rPr>
              <a:t>#</a:t>
            </a:r>
            <a:r>
              <a:rPr lang="ru-RU" sz="2400" dirty="0" smtClean="0">
                <a:solidFill>
                  <a:srgbClr val="ED1941"/>
                </a:solidFill>
              </a:rPr>
              <a:t>3 специализация</a:t>
            </a:r>
            <a:endParaRPr lang="ru-RU" sz="2400" dirty="0">
              <a:solidFill>
                <a:srgbClr val="ED194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820" y="5417396"/>
            <a:ext cx="1200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ED1941"/>
                </a:solidFill>
              </a:rPr>
              <a:t>НО! </a:t>
            </a:r>
            <a:endParaRPr lang="ru-RU" sz="4400" b="1" dirty="0">
              <a:solidFill>
                <a:srgbClr val="ED194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7341" y="1407694"/>
            <a:ext cx="2580224" cy="61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Классическая модель – </a:t>
            </a:r>
            <a:r>
              <a:rPr lang="ru-RU" sz="2000" b="1" dirty="0" smtClean="0">
                <a:solidFill>
                  <a:srgbClr val="F8083B"/>
                </a:solidFill>
              </a:rPr>
              <a:t>каждая 3 операция</a:t>
            </a:r>
            <a:endParaRPr lang="en-US" sz="2000" b="1" dirty="0">
              <a:solidFill>
                <a:srgbClr val="F8083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8580" y="1438432"/>
            <a:ext cx="17238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Совершается </a:t>
            </a:r>
          </a:p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МП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0261" y="1407694"/>
            <a:ext cx="2825880" cy="61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Активное продвижение – </a:t>
            </a:r>
            <a:r>
              <a:rPr lang="ru-RU" sz="2000" b="1" dirty="0" smtClean="0">
                <a:solidFill>
                  <a:srgbClr val="F8083B"/>
                </a:solidFill>
              </a:rPr>
              <a:t>каждая 2 операция</a:t>
            </a:r>
          </a:p>
        </p:txBody>
      </p:sp>
      <p:grpSp>
        <p:nvGrpSpPr>
          <p:cNvPr id="15" name="Группа 14"/>
          <p:cNvGrpSpPr/>
          <p:nvPr/>
        </p:nvGrpSpPr>
        <p:grpSpPr>
          <a:xfrm rot="5400000">
            <a:off x="7119821" y="1695197"/>
            <a:ext cx="304362" cy="1302478"/>
            <a:chOff x="929032" y="2476133"/>
            <a:chExt cx="43038" cy="26533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929032" y="2476133"/>
              <a:ext cx="43038" cy="1349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929032" y="2603420"/>
              <a:ext cx="43038" cy="1380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2754521" y="5465618"/>
            <a:ext cx="5212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Операции </a:t>
            </a:r>
            <a:r>
              <a:rPr lang="ru-RU" sz="2000" b="1" dirty="0" smtClean="0">
                <a:solidFill>
                  <a:srgbClr val="F8083B"/>
                </a:solidFill>
              </a:rPr>
              <a:t>на большие суммы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ользователи совершают в интернет-банке!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"/>
            <a:ext cx="9361488" cy="648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2399" y="1219205"/>
            <a:ext cx="6231467" cy="3674533"/>
          </a:xfrm>
          <a:prstGeom prst="rect">
            <a:avLst/>
          </a:prstGeom>
          <a:solidFill>
            <a:srgbClr val="F8083B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3400" y="2681125"/>
            <a:ext cx="281910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Спасибо 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за внимание!</a:t>
            </a:r>
            <a:endParaRPr lang="ru-RU" sz="3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794" y="5073054"/>
            <a:ext cx="358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Наталья Лабушева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Менеджер по развитию </a:t>
            </a:r>
            <a:r>
              <a:rPr lang="en-US" sz="1600" b="1" dirty="0" smtClean="0">
                <a:solidFill>
                  <a:srgbClr val="F7092B"/>
                </a:solidFill>
              </a:rPr>
              <a:t>Faktura.ru</a:t>
            </a:r>
            <a:endParaRPr lang="ru-RU" sz="1600" b="1" dirty="0" smtClean="0">
              <a:solidFill>
                <a:srgbClr val="F7092B"/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n.labusheva@ftc.ru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069" y="378222"/>
            <a:ext cx="6001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8083B"/>
                </a:solidFill>
                <a:latin typeface="Calibri" panose="020F0502020204030204" pitchFamily="34" charset="0"/>
              </a:rPr>
              <a:t>РАЗРАБОТКА И ВНЕДРЕНИЕ СЕРВИСОВ ДБО ДЛЯ РОЗНИЧНЫХ </a:t>
            </a:r>
          </a:p>
          <a:p>
            <a:r>
              <a:rPr lang="ru-RU" sz="1400" dirty="0" smtClean="0">
                <a:solidFill>
                  <a:srgbClr val="F8083B"/>
                </a:solidFill>
                <a:latin typeface="Calibri" panose="020F0502020204030204" pitchFamily="34" charset="0"/>
              </a:rPr>
              <a:t>И КОРПОРАТИВНЫХ КЛИЕНТОВ ПАРТНЕРОВ.  НАЧИНАЯ С КОМПЛЕКТОВАНИЯ И «УПАКОВКИ»  ДИСТАНЦИОННОГО БИЗНЕСА ДО ПОДДЕРЖКИ КЛИЕНТОВ</a:t>
            </a:r>
            <a:endParaRPr lang="ru-RU" sz="1400" dirty="0">
              <a:solidFill>
                <a:srgbClr val="F8083B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171" y="1903277"/>
            <a:ext cx="2674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7092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Технологический аутсорсинг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9676" y="2215616"/>
            <a:ext cx="2949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7092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Оптимизация бизнес-процессов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622" y="254628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092B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Создание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мобильных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приложений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5942" y="1938371"/>
            <a:ext cx="3541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7092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Разработка сложной функциональности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55942" y="2249986"/>
            <a:ext cx="3534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7092B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Проектирование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 дизайн интерфейсов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55942" y="2554170"/>
            <a:ext cx="3890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7092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Техническая поддержка 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развитие проектов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78069" y="3433722"/>
            <a:ext cx="8308738" cy="0"/>
          </a:xfrm>
          <a:prstGeom prst="line">
            <a:avLst/>
          </a:prstGeom>
          <a:ln w="25400">
            <a:solidFill>
              <a:srgbClr val="F70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8069" y="3875156"/>
            <a:ext cx="428822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  <a:buSzPct val="100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рынке ДБО с 2000 года;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  <a:buSzPct val="100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Мобильные и Интернет-сервисы;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  <a:buSzPct val="100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Для корпоративных и частных клиентов банков; 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  <a:buSzPct val="100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Более 1,5 млн. транзакций в день;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  <a:buSzPct val="100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Более 140 банков-партнеров.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285750" indent="-285750">
              <a:buClr>
                <a:srgbClr val="F8083B"/>
              </a:buClr>
              <a:buSzPct val="10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5942" y="3864139"/>
            <a:ext cx="379423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</a:pPr>
            <a:r>
              <a:rPr lang="ru-RU" sz="1600" dirty="0" smtClean="0">
                <a:solidFill>
                  <a:srgbClr val="F8083B"/>
                </a:solidFill>
                <a:ea typeface="Calibri"/>
                <a:cs typeface="Times New Roman"/>
              </a:rPr>
              <a:t>Принцип сотрудничества: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  <a:buSzPct val="100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Технологический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аутсорсинг услуг ДБО.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</a:pPr>
            <a:r>
              <a:rPr lang="ru-RU" sz="1600" dirty="0" smtClean="0">
                <a:solidFill>
                  <a:srgbClr val="F8083B"/>
                </a:solidFill>
                <a:ea typeface="Calibri"/>
                <a:cs typeface="Times New Roman"/>
              </a:rPr>
              <a:t>По итогам 2016 года: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  <a:buSzPct val="100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Корпоративные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клиенты – прирост 10%;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8083B"/>
              </a:buClr>
              <a:buSzPct val="100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rPr>
              <a:t>Частные клиенты – прирост 76%;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>
              <a:buClr>
                <a:srgbClr val="F8083B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236" y="537733"/>
            <a:ext cx="5328592" cy="71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6000"/>
              </a:lnSpc>
            </a:pPr>
            <a:r>
              <a:rPr lang="ru-RU" sz="2400" dirty="0" smtClean="0">
                <a:solidFill>
                  <a:srgbClr val="F8083B"/>
                </a:solidFill>
                <a:latin typeface="Calibri" panose="020F0502020204030204" pitchFamily="34" charset="0"/>
              </a:rPr>
              <a:t>Розничным клиентам</a:t>
            </a:r>
            <a:endParaRPr lang="ru-RU" sz="2400" dirty="0">
              <a:solidFill>
                <a:srgbClr val="F8083B"/>
              </a:solidFill>
              <a:latin typeface="Calibri" panose="020F0502020204030204" pitchFamily="34" charset="0"/>
            </a:endParaRPr>
          </a:p>
          <a:p>
            <a:endParaRPr lang="ru-RU" sz="2000" spc="300" dirty="0">
              <a:solidFill>
                <a:srgbClr val="F8083B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480" y="1799927"/>
            <a:ext cx="6899219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Интернет-банк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Мобильные приложения для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Android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Мобильное приложения для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Apple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Сервис уведомлений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2" descr="D:\Work\CFT\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3" y="1983892"/>
            <a:ext cx="290226" cy="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Work\CFT\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4" y="2424529"/>
            <a:ext cx="290226" cy="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Work\CFT\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0" y="2887195"/>
            <a:ext cx="290226" cy="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Work\CFT\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4" y="3338930"/>
            <a:ext cx="290226" cy="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14" y="5024146"/>
            <a:ext cx="1435427" cy="144813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14" y="3774191"/>
            <a:ext cx="1582563" cy="1596568"/>
          </a:xfrm>
          <a:prstGeom prst="rect">
            <a:avLst/>
          </a:prstGeom>
        </p:spPr>
      </p:pic>
      <p:pic>
        <p:nvPicPr>
          <p:cNvPr id="1026" name="Picture 2" descr="Картинки по запросу пузырьки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37" y="1260923"/>
            <a:ext cx="4525854" cy="491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узырьки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7735" y="1676391"/>
            <a:ext cx="3460983" cy="37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02" y="1398590"/>
            <a:ext cx="1435427" cy="144813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13" y="1304379"/>
            <a:ext cx="1435427" cy="1448130"/>
          </a:xfrm>
          <a:prstGeom prst="rect">
            <a:avLst/>
          </a:prstGeom>
        </p:spPr>
      </p:pic>
      <p:pic>
        <p:nvPicPr>
          <p:cNvPr id="35" name="Picture 5" descr="\\Pumba\Shutterstock\All-LOGO-2010\ZK-2014\All ZK\ZK-DP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2" y="4140813"/>
            <a:ext cx="1811123" cy="4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66" y="1260923"/>
            <a:ext cx="1763662" cy="17792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1" y="2377762"/>
            <a:ext cx="1747586" cy="17630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31" y="3690149"/>
            <a:ext cx="2249509" cy="22694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28" y="4572475"/>
            <a:ext cx="1959202" cy="1983901"/>
          </a:xfrm>
          <a:prstGeom prst="rect">
            <a:avLst/>
          </a:prstGeom>
        </p:spPr>
      </p:pic>
      <p:pic>
        <p:nvPicPr>
          <p:cNvPr id="1028" name="Picture 4" descr="Картинки по запросу пузырьки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60" y="2043343"/>
            <a:ext cx="3590335" cy="39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852" y="440185"/>
            <a:ext cx="7614824" cy="8207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Дополнительные возможности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99942" y="549521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НБКИ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9626" y="2859964"/>
            <a:ext cx="1858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12337" y="1763555"/>
            <a:ext cx="1895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Автоплатежи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уведомления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53551" y="4900464"/>
            <a:ext cx="1753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Переводы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номеру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карты/счета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57484" y="1599435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Виртуальная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9504" y="5145942"/>
            <a:ext cx="131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для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VIP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-клиентов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1618" y="2911029"/>
            <a:ext cx="242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Бесконтактная оплата смартфоном (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HCE)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8837" y="2012376"/>
            <a:ext cx="1029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Apple Pay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6452" y="5157384"/>
            <a:ext cx="111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Apple Watch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5652" y="4572475"/>
            <a:ext cx="2101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Саморегистрация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4347" y="5190595"/>
            <a:ext cx="2231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Интерфейсы для различных категорий клиентов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0866" y="5580101"/>
            <a:ext cx="2331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rgbClr val="FF0000"/>
                </a:solidFill>
              </a:rPr>
              <a:t> многое другое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8341" y="3649145"/>
            <a:ext cx="222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Настройка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безопасности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карты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96" y="4291104"/>
            <a:ext cx="2249509" cy="226941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944474" y="1537880"/>
            <a:ext cx="1233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Фронт-офис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73531" y="4169918"/>
            <a:ext cx="1733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Сервис «ЦФТ-Управление сетями самообслуживания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Picture 3" descr="\\Pumba\Shutterstock\All-LOGO-2010\FSG-2014\Logo_fsg\logo_fsg_g_20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68" y="2348330"/>
            <a:ext cx="2314808" cy="6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\\Pumba\Shutterstock\All-LOGO-2010\ZK-2014\All ZK\ZK-PL-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51" y="2918080"/>
            <a:ext cx="2123966" cy="5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D:\Work\CFT\Faktura\KS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41" y="3580848"/>
            <a:ext cx="1660376" cy="82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8528" y="390816"/>
            <a:ext cx="5981966" cy="82108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Перевод по номеру карты</a:t>
            </a:r>
          </a:p>
        </p:txBody>
      </p:sp>
      <p:pic>
        <p:nvPicPr>
          <p:cNvPr id="13" name="Picture 2" descr="D:\Функционал\Б2П\карта-карта\0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" y="1211901"/>
            <a:ext cx="1014606" cy="11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 bwMode="auto">
          <a:xfrm>
            <a:off x="1674479" y="1792373"/>
            <a:ext cx="21379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" descr="D:\Функционал\Б2П\карта-карта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4" y="2418359"/>
            <a:ext cx="4334412" cy="396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Функционал\Б2П\карта-карта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14" y="2403667"/>
            <a:ext cx="3580146" cy="19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Функционал\Б2П\карта-карта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14" y="4272244"/>
            <a:ext cx="3562601" cy="211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 стрелкой 27"/>
          <p:cNvCxnSpPr/>
          <p:nvPr/>
        </p:nvCxnSpPr>
        <p:spPr bwMode="auto">
          <a:xfrm flipV="1">
            <a:off x="3494922" y="3203542"/>
            <a:ext cx="2337372" cy="2721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3399511" y="4118366"/>
            <a:ext cx="2432783" cy="54432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3" descr="D:\Функционал\Б2П\карта-карта\1_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03" y="1211901"/>
            <a:ext cx="820665" cy="119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/>
          <a:stretch/>
        </p:blipFill>
        <p:spPr>
          <a:xfrm>
            <a:off x="4901906" y="1198266"/>
            <a:ext cx="852121" cy="11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3340" y="383161"/>
            <a:ext cx="5981966" cy="82108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Перевод по номеру карты</a:t>
            </a:r>
          </a:p>
        </p:txBody>
      </p:sp>
      <p:pic>
        <p:nvPicPr>
          <p:cNvPr id="15" name="Picture 2" descr="D:\Функционал\Б2П\карта-счет\1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44" y="1445312"/>
            <a:ext cx="3653202" cy="29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24" y="4547898"/>
            <a:ext cx="5171548" cy="17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38834" y="369513"/>
            <a:ext cx="5981966" cy="82108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Перевод по номеру карты</a:t>
            </a:r>
          </a:p>
        </p:txBody>
      </p:sp>
      <p:pic>
        <p:nvPicPr>
          <p:cNvPr id="8" name="Picture 2" descr="D:\Функционал\Б2П\карта-счет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" y="2097832"/>
            <a:ext cx="4027390" cy="30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97" y="1296035"/>
            <a:ext cx="5070806" cy="51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 bwMode="auto">
          <a:xfrm>
            <a:off x="3132609" y="3035965"/>
            <a:ext cx="45861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65289" y="409941"/>
            <a:ext cx="5981966" cy="82108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Ближе к </a:t>
            </a:r>
            <a:r>
              <a:rPr lang="ru-RU" sz="2400" dirty="0" smtClean="0">
                <a:solidFill>
                  <a:srgbClr val="F8083B"/>
                </a:solidFill>
                <a:latin typeface="Calibri" panose="020F0502020204030204" pitchFamily="34" charset="0"/>
                <a:ea typeface="+mn-ea"/>
                <a:cs typeface="+mn-cs"/>
              </a:rPr>
              <a:t>клиентам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8901" y="2944310"/>
            <a:ext cx="4387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7092B"/>
                </a:solidFill>
              </a:rPr>
              <a:t>Интерфейсы для разных категорий пользователей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позволяет предоставить клиентам различных  категории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отдельные интерфейсы.  Для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VIP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-категорий клиентов позволяет подтверждать операции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оформленные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помощью персонального менеджера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2877" y="1561649"/>
            <a:ext cx="43353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F8083B"/>
                </a:solidFill>
              </a:rPr>
              <a:t>Фронт-офис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позволяет  сотруднику банка работать в интерфейсе клиента совместно с клиентом, консультировать его по работе в интерфейсе, создавать и редактировать шаблоны клиенту.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3199" y="4703549"/>
            <a:ext cx="42752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F8083B"/>
                </a:solidFill>
              </a:rPr>
              <a:t>НБКИ</a:t>
            </a:r>
            <a:endParaRPr lang="ru-RU" sz="2000" b="1" dirty="0">
              <a:solidFill>
                <a:srgbClr val="F8083B"/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позволяет  клиенту оперативно получать свою кредитную историю из НБКИ в личном кабинете ДБО.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04" y="1649617"/>
            <a:ext cx="3416584" cy="41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Work\CFT\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4" y="1675779"/>
            <a:ext cx="290226" cy="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Work\CFT\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5" y="3101128"/>
            <a:ext cx="290226" cy="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Work\CFT\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5" y="4770320"/>
            <a:ext cx="290226" cy="2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874" y="499631"/>
            <a:ext cx="532859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6000"/>
              </a:lnSpc>
            </a:pPr>
            <a:r>
              <a:rPr lang="ru-RU" sz="2400" dirty="0" smtClean="0">
                <a:solidFill>
                  <a:srgbClr val="F8083B"/>
                </a:solidFill>
                <a:latin typeface="Calibri" panose="020F0502020204030204" pitchFamily="34" charset="0"/>
              </a:rPr>
              <a:t>Мобильные приложения</a:t>
            </a:r>
            <a:endParaRPr lang="ru-RU" sz="2400" dirty="0">
              <a:solidFill>
                <a:srgbClr val="F8083B"/>
              </a:solidFill>
              <a:latin typeface="Calibri" panose="020F0502020204030204" pitchFamily="34" charset="0"/>
            </a:endParaRPr>
          </a:p>
          <a:p>
            <a:endParaRPr lang="ru-RU" sz="2400" spc="300" dirty="0">
              <a:solidFill>
                <a:srgbClr val="F8083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4425" y="2455771"/>
            <a:ext cx="5617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8083B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 открытие депозитов</a:t>
            </a:r>
          </a:p>
          <a:p>
            <a:pPr marL="342900" indent="-342900">
              <a:lnSpc>
                <a:spcPct val="150000"/>
              </a:lnSpc>
              <a:buClr>
                <a:srgbClr val="F8083B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Программы лояльности </a:t>
            </a:r>
          </a:p>
          <a:p>
            <a:pPr marL="342900" indent="-342900">
              <a:lnSpc>
                <a:spcPct val="150000"/>
              </a:lnSpc>
              <a:buClr>
                <a:srgbClr val="F8083B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Touch ID (iOS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Android)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8083B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Оплата смартфоном 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Apple Pay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HCE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D:\Work\CFT\Faktura\m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32748"/>
            <a:ext cx="3214991" cy="51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9593</TotalTime>
  <Words>498</Words>
  <Application>Microsoft Office PowerPoint</Application>
  <PresentationFormat>Произвольный</PresentationFormat>
  <Paragraphs>157</Paragraphs>
  <Slides>18</Slides>
  <Notes>11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Дополнительные возможности </vt:lpstr>
      <vt:lpstr>Перевод по номеру карты</vt:lpstr>
      <vt:lpstr>Перевод по номеру карты</vt:lpstr>
      <vt:lpstr>Перевод по номеру карты</vt:lpstr>
      <vt:lpstr>Ближе к клиентам</vt:lpstr>
      <vt:lpstr>Презентация PowerPoint</vt:lpstr>
      <vt:lpstr>Презентация PowerPoint</vt:lpstr>
      <vt:lpstr>Саморегистрация </vt:lpstr>
      <vt:lpstr>ДБО для Моно-лайнеров  </vt:lpstr>
      <vt:lpstr>Презентация PowerPoint</vt:lpstr>
      <vt:lpstr>ДБО для Моно-лайнеров  </vt:lpstr>
      <vt:lpstr>Презентация PowerPoint</vt:lpstr>
      <vt:lpstr>Презентация PowerPoint</vt:lpstr>
      <vt:lpstr>#3 специализация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Мустафина</dc:creator>
  <cp:lastModifiedBy>Титова Мария Сергеевна</cp:lastModifiedBy>
  <cp:revision>132</cp:revision>
  <cp:lastPrinted>2017-02-04T03:56:35Z</cp:lastPrinted>
  <dcterms:created xsi:type="dcterms:W3CDTF">2015-01-19T09:19:53Z</dcterms:created>
  <dcterms:modified xsi:type="dcterms:W3CDTF">2017-02-22T10:58:43Z</dcterms:modified>
</cp:coreProperties>
</file>