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57" r:id="rId4"/>
    <p:sldId id="258" r:id="rId5"/>
    <p:sldId id="259" r:id="rId6"/>
    <p:sldId id="271" r:id="rId7"/>
    <p:sldId id="272" r:id="rId8"/>
    <p:sldId id="260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97" autoAdjust="0"/>
    <p:restoredTop sz="86385" autoAdjust="0"/>
  </p:normalViewPr>
  <p:slideViewPr>
    <p:cSldViewPr>
      <p:cViewPr varScale="1">
        <p:scale>
          <a:sx n="72" d="100"/>
          <a:sy n="72" d="100"/>
        </p:scale>
        <p:origin x="-8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250"/>
      <c:perspective val="20"/>
    </c:view3D>
    <c:plotArea>
      <c:layout/>
      <c:pie3DChart>
        <c:varyColors val="1"/>
        <c:ser>
          <c:idx val="0"/>
          <c:order val="0"/>
          <c:explosion val="30"/>
          <c:dPt>
            <c:idx val="0"/>
            <c:explosion val="18"/>
          </c:dPt>
          <c:cat>
            <c:strRef>
              <c:f>Лист1!$B$3:$B$4</c:f>
              <c:strCache>
                <c:ptCount val="2"/>
                <c:pt idx="0">
                  <c:v>Продуктовый ряд банка</c:v>
                </c:pt>
                <c:pt idx="1">
                  <c:v>ПК</c:v>
                </c:pt>
              </c:strCache>
            </c:strRef>
          </c:cat>
          <c:val>
            <c:numRef>
              <c:f>Лист1!$C$3:$C$4</c:f>
              <c:numCache>
                <c:formatCode>0%</c:formatCode>
                <c:ptCount val="2"/>
                <c:pt idx="0">
                  <c:v>0.29000000000000031</c:v>
                </c:pt>
                <c:pt idx="1">
                  <c:v>0.71000000000000063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3200" baseline="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5A55FE-6319-4127-8BFF-FB8D2AA599E2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A6BE60-6338-4359-9FC8-3135D14F4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D5E61-8ABF-43C7-AD2C-C893BF45CC5A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6A20-8269-4E73-8B15-FD8EDE534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6212-8258-46E9-B5D3-2A406BF52814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A5A3-5926-4477-B43D-D1A325137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C928-6446-4C6F-B7DE-1AF0805F1A0A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D424-E8B3-4E25-B6FA-7EE3286AD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3AB73-15E6-4965-9C0F-CBC4E3031805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E2C8-0B0E-4712-A497-F73143697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839A0-C125-425F-B26B-0EC075267AAB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529DE-C718-49CB-860D-07395EDD6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9149-C642-4C05-B850-7F276F010DAB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9DBB3-B1BB-4A2C-B150-84C5672F1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3518-DF68-42BF-8AE5-305395673292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4770-3367-40B9-BDF3-D3AF08B49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362B-711E-4A05-B674-D878F422FD4C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DE05B-DC6E-481B-A299-424FE6E8E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9473-825C-43D3-94B9-123AA00971DA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54AF-6E8F-4A8B-BA8D-EB4C4A25D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19AB-5ABA-4890-84CB-B80F997E4E34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4DBC2-8629-4BFA-9704-E71BE4C3E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B7E4-66E9-44E1-909A-9EBAD238CD94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96CB7-0D7D-4F84-8ABE-31998A580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3FD8AA-4A7F-4D4E-BCBA-9B4BA97C0475}" type="datetimeFigureOut">
              <a:rPr lang="ru-RU"/>
              <a:pPr>
                <a:defRPr/>
              </a:pPr>
              <a:t>13.02.2010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7A0A7C-8BA3-41AD-98A2-8B7516B46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Car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929063"/>
            <a:ext cx="2214562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785938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Пластиковая Карта – Продукт или канал доступа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357688"/>
            <a:ext cx="426085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Сергей Дубинин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«ФОРС – Банковские Системы»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51117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Мифы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и реальность	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429625" cy="4768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Высокая сложность внедрения подобных проектов</a:t>
            </a:r>
            <a:r>
              <a:rPr lang="ru-RU" sz="2400" dirty="0" smtClean="0"/>
              <a:t>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внедрение продукта не вызывает сложностей, т.к. продукт и технология внедрения неоднократно практически отработаны;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Высокая стоимость внедрения собственного </a:t>
            </a:r>
            <a:r>
              <a:rPr lang="ru-RU" sz="2400" dirty="0" err="1" smtClean="0">
                <a:solidFill>
                  <a:srgbClr val="FF0000"/>
                </a:solidFill>
              </a:rPr>
              <a:t>процессинга</a:t>
            </a:r>
            <a:r>
              <a:rPr lang="ru-RU" sz="2400" dirty="0" smtClean="0">
                <a:solidFill>
                  <a:srgbClr val="FF0000"/>
                </a:solidFill>
              </a:rPr>
              <a:t>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Процессинг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второго уровня – доступное решение для банков;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Сложность перехода с другого </a:t>
            </a:r>
            <a:r>
              <a:rPr lang="ru-RU" sz="2400" dirty="0" err="1" smtClean="0">
                <a:solidFill>
                  <a:srgbClr val="FF0000"/>
                </a:solidFill>
              </a:rPr>
              <a:t>бэк</a:t>
            </a:r>
            <a:r>
              <a:rPr lang="ru-RU" sz="2400" dirty="0" smtClean="0">
                <a:solidFill>
                  <a:srgbClr val="FF0000"/>
                </a:solidFill>
              </a:rPr>
              <a:t> и фронт офиса по ПК;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Наработанный практический опыт позволяет сделать переход абсолютно безболезненным (поддержка двух ПЦ);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Сложность в настройке и контроле бухгалтерского учета операций с ПК интегрированных с  другими продуктами.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Возможно только в разрозненных системах, в комплексной АБС подобные проблемы отсутствуют как класс.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4579" name="Picture 4" descr="Презентация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-6350"/>
            <a:ext cx="9158288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58888" y="2852738"/>
            <a:ext cx="676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003399"/>
                </a:solidFill>
                <a:latin typeface="Calibri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604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 или канал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Понятие канала и продукта.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сам пластик не является банковским продуктом – банк не торгует пластмассой;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Пластиковая карта – ключ доступа к продуктовому ряду банка;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Объем предлагаемых продуктов зависит непосредственно от архитектурно-технологических решений , применяемых в банке.</a:t>
            </a:r>
            <a:endParaRPr lang="ru-RU" dirty="0"/>
          </a:p>
        </p:txBody>
      </p:sp>
      <p:pic>
        <p:nvPicPr>
          <p:cNvPr id="15363" name="Содержимое 3" descr="go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1214438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643938" cy="7143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Традиционные продукты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safe.jpg"/>
          <p:cNvPicPr>
            <a:picLocks noChangeAspect="1"/>
          </p:cNvPicPr>
          <p:nvPr/>
        </p:nvPicPr>
        <p:blipFill>
          <a:blip r:embed="rId2">
            <a:lum bright="44000"/>
          </a:blip>
          <a:srcRect/>
          <a:stretch>
            <a:fillRect/>
          </a:stretch>
        </p:blipFill>
        <p:spPr bwMode="auto">
          <a:xfrm>
            <a:off x="1428750" y="1285875"/>
            <a:ext cx="12144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ash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555875"/>
            <a:ext cx="1214438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ashless.jpg"/>
          <p:cNvPicPr>
            <a:picLocks noChangeAspect="1"/>
          </p:cNvPicPr>
          <p:nvPr/>
        </p:nvPicPr>
        <p:blipFill>
          <a:blip r:embed="rId4">
            <a:lum bright="32000"/>
          </a:blip>
          <a:srcRect/>
          <a:stretch>
            <a:fillRect/>
          </a:stretch>
        </p:blipFill>
        <p:spPr bwMode="auto">
          <a:xfrm>
            <a:off x="1357313" y="3500438"/>
            <a:ext cx="1500187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redit.jpg"/>
          <p:cNvPicPr>
            <a:picLocks noChangeAspect="1"/>
          </p:cNvPicPr>
          <p:nvPr/>
        </p:nvPicPr>
        <p:blipFill>
          <a:blip r:embed="rId5">
            <a:lum bright="30000"/>
          </a:blip>
          <a:srcRect/>
          <a:stretch>
            <a:fillRect/>
          </a:stretch>
        </p:blipFill>
        <p:spPr bwMode="auto">
          <a:xfrm>
            <a:off x="1285875" y="4929188"/>
            <a:ext cx="1643063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94125" y="1571625"/>
            <a:ext cx="5207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Хранение денежных средств </a:t>
            </a:r>
            <a:r>
              <a:rPr lang="ru-RU" sz="2000">
                <a:latin typeface="Calibri" pitchFamily="34" charset="0"/>
              </a:rPr>
              <a:t>(в том числе ЗП)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57625" y="2630488"/>
            <a:ext cx="520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Снятие наличных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37000" y="3571875"/>
            <a:ext cx="4992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Безналичные оплаты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37000" y="4929188"/>
            <a:ext cx="44211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Овердрафты</a:t>
            </a:r>
          </a:p>
          <a:p>
            <a:r>
              <a:rPr lang="ru-RU" sz="3200">
                <a:latin typeface="Calibri" pitchFamily="34" charset="0"/>
              </a:rPr>
              <a:t>Кредитные карты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5715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Результат традиционного подхода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gold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2374900"/>
            <a:ext cx="1873250" cy="1411288"/>
          </a:xfrm>
        </p:spPr>
      </p:pic>
      <p:sp>
        <p:nvSpPr>
          <p:cNvPr id="6" name="Стрелка вправо 5"/>
          <p:cNvSpPr/>
          <p:nvPr/>
        </p:nvSpPr>
        <p:spPr>
          <a:xfrm>
            <a:off x="2903538" y="2786063"/>
            <a:ext cx="1500187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500562" y="2143116"/>
          <a:ext cx="464343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Стрелка вправо 13"/>
          <p:cNvSpPr/>
          <p:nvPr/>
        </p:nvSpPr>
        <p:spPr>
          <a:xfrm>
            <a:off x="2903538" y="4714875"/>
            <a:ext cx="1928812" cy="571500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32350" y="1500188"/>
            <a:ext cx="3954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Продуктовый ряд Банка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05100" y="2357438"/>
            <a:ext cx="1581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Через ПК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32100" y="5572125"/>
            <a:ext cx="5454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Остальное – прочие каналы, в том числе и дорогостоящие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6250" y="2286000"/>
            <a:ext cx="1068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&gt;</a:t>
            </a:r>
            <a:r>
              <a:rPr lang="ru-RU" sz="2800">
                <a:latin typeface="Calibri" pitchFamily="34" charset="0"/>
              </a:rPr>
              <a:t> 30%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/>
      <p:bldP spid="16" grpId="0"/>
      <p:bldP spid="1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747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Существующие возможности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увеличение предлагаемого продуктового ряда за счет подключения возможности использования всех активов клиента (депозиты, вложения в драг. металлы, ценные бумаги и т.д.) в качестве доступного лимита по ПК;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Своевременное (по требованию</a:t>
            </a:r>
            <a:r>
              <a:rPr lang="en-US" dirty="0" smtClean="0"/>
              <a:t>)</a:t>
            </a:r>
            <a:r>
              <a:rPr lang="ru-RU" dirty="0" smtClean="0"/>
              <a:t> дистанционное открытие кредитного договора и подключение в качестве лимита;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Настройка приоритета использования активов и заемных средств;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Организация полноценного кредитования на базе обычных дебетовых карт;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Снижение себестоимости обслуживания пластиковых карт, увеличение доходности по операциям с ПК.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Сложности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458" name="Содержимое 3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525963"/>
          </a:xfrm>
        </p:spPr>
        <p:txBody>
          <a:bodyPr/>
          <a:lstStyle/>
          <a:p>
            <a:pPr eaLnBrk="1" hangingPunct="1"/>
            <a:r>
              <a:rPr lang="ru-RU" sz="2800" smtClean="0"/>
              <a:t>Основная – архитектурные ограничения:</a:t>
            </a:r>
          </a:p>
          <a:p>
            <a:pPr eaLnBrk="1" hangingPunct="1"/>
            <a:endParaRPr lang="ru-RU" smtClean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214943" y="2214554"/>
            <a:ext cx="1071570" cy="1643074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Процессинг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400" dirty="0"/>
              <a:t>контроль исполнения условий и лимитов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916503" y="2357430"/>
            <a:ext cx="1298308" cy="114300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Бэк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офис ПК </a:t>
            </a: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(лимиты, операции)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 rot="5400000">
            <a:off x="428596" y="2428868"/>
            <a:ext cx="1857388" cy="114300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настройка условий работы с ПК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143769" y="2500306"/>
            <a:ext cx="1298308" cy="114300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Точка обслуживания</a:t>
            </a: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2500313" y="2643188"/>
            <a:ext cx="500062" cy="357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 rot="10800000">
            <a:off x="1928813" y="2714625"/>
            <a:ext cx="500062" cy="357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4786313" y="2714625"/>
            <a:ext cx="500062" cy="357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 rot="10800000">
            <a:off x="4214813" y="2786063"/>
            <a:ext cx="500062" cy="357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6215063" y="2857500"/>
            <a:ext cx="1000125" cy="357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8" name="TextBox 14"/>
          <p:cNvSpPr txBox="1">
            <a:spLocks noChangeArrowheads="1"/>
          </p:cNvSpPr>
          <p:nvPr/>
        </p:nvSpPr>
        <p:spPr bwMode="auto">
          <a:xfrm>
            <a:off x="428625" y="4071938"/>
            <a:ext cx="8572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Различные поставщики решений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В основном взаимодействие через файловый обмен в </a:t>
            </a:r>
            <a:r>
              <a:rPr lang="en-US" sz="2400">
                <a:latin typeface="Calibri" pitchFamily="34" charset="0"/>
              </a:rPr>
              <a:t>offline</a:t>
            </a:r>
            <a:endParaRPr lang="ru-RU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Отсутствие связи модулей по работе с ПК с остальными </a:t>
            </a:r>
          </a:p>
          <a:p>
            <a:r>
              <a:rPr lang="ru-RU" sz="2400">
                <a:latin typeface="Calibri" pitchFamily="34" charset="0"/>
              </a:rPr>
              <a:t>продуктами АБС</a:t>
            </a:r>
            <a:endParaRPr lang="en-US" sz="2400">
              <a:latin typeface="Calibri" pitchFamily="34" charset="0"/>
            </a:endParaRPr>
          </a:p>
          <a:p>
            <a:r>
              <a:rPr lang="ru-RU" sz="2400">
                <a:latin typeface="Calibri" pitchFamily="34" charset="0"/>
              </a:rPr>
              <a:t>Результат – существенное ограничение возможностей </a:t>
            </a:r>
          </a:p>
          <a:p>
            <a:r>
              <a:rPr lang="ru-RU" sz="2400">
                <a:latin typeface="Calibri" pitchFamily="34" charset="0"/>
              </a:rPr>
              <a:t>управления лимитами.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482" name="Содержимое 3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7402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/>
              <a:t>Единственное решение – полноценная интеграция</a:t>
            </a:r>
            <a:endParaRPr lang="ru-RU" smtClean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 rot="5400000">
            <a:off x="142843" y="2071678"/>
            <a:ext cx="1857388" cy="1571636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настройка условий работы с ПК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000892" y="2357430"/>
            <a:ext cx="1298308" cy="114300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Точка обслуживания</a:t>
            </a: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2357438" y="2571750"/>
            <a:ext cx="500062" cy="357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 rot="10800000">
            <a:off x="1857375" y="2714625"/>
            <a:ext cx="500063" cy="357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 rot="10800000">
            <a:off x="4143375" y="2786063"/>
            <a:ext cx="500063" cy="357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6143625" y="2857500"/>
            <a:ext cx="857250" cy="2857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50" y="2000240"/>
            <a:ext cx="1298308" cy="1143008"/>
          </a:xfrm>
          <a:prstGeom prst="flowChartAlternateProcess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Бэк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офис ПК </a:t>
            </a: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(лимиты, операции)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072067" y="2071678"/>
            <a:ext cx="1071570" cy="1643074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Процессинг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400" dirty="0"/>
              <a:t>контроль исполнения условий и лимитов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4714875" y="2714625"/>
            <a:ext cx="500063" cy="357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786188" y="2928938"/>
            <a:ext cx="3286125" cy="500062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>
            <a:off x="571500" y="4572000"/>
            <a:ext cx="7405688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Использование собственного процессинга 2-го уровня для организации полного цикла обслуживания ПК;</a:t>
            </a:r>
          </a:p>
          <a:p>
            <a:pPr>
              <a:buFont typeface="Arial" charset="0"/>
              <a:buChar char="•"/>
            </a:pPr>
            <a:endParaRPr lang="ru-RU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5.55112E-17 L -0.11979 -0.0009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463 L -0.2375 0.0092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2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51117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Преимущества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429625" cy="4768850"/>
          </a:xfrm>
        </p:spPr>
        <p:txBody>
          <a:bodyPr/>
          <a:lstStyle/>
          <a:p>
            <a:pPr eaLnBrk="1" hangingPunct="1"/>
            <a:r>
              <a:rPr lang="ru-RU" sz="2400" smtClean="0"/>
              <a:t>Использование дополнительных продуктов в качестве платежного лимита по карте (всех своих активов, а также заемных средств);</a:t>
            </a:r>
          </a:p>
          <a:p>
            <a:pPr eaLnBrk="1" hangingPunct="1"/>
            <a:r>
              <a:rPr lang="ru-RU" sz="2400" smtClean="0"/>
              <a:t>Настройка приоритетов использование средств в расчетах по карте;</a:t>
            </a:r>
          </a:p>
          <a:p>
            <a:pPr eaLnBrk="1" hangingPunct="1"/>
            <a:r>
              <a:rPr lang="ru-RU" sz="2400" smtClean="0"/>
              <a:t>Увеличение объема платежей за счет предоставления клиентам увеличенных лимитов;</a:t>
            </a:r>
          </a:p>
          <a:p>
            <a:pPr eaLnBrk="1" hangingPunct="1"/>
            <a:r>
              <a:rPr lang="ru-RU" sz="2400" smtClean="0"/>
              <a:t>Установка собственных тарифов на обслуживание эмитированных карт ;</a:t>
            </a:r>
          </a:p>
          <a:p>
            <a:pPr eaLnBrk="1" hangingPunct="1"/>
            <a:r>
              <a:rPr lang="ru-RU" sz="2400" smtClean="0"/>
              <a:t>Исключение затрат по внутрибанковским транзакциям;</a:t>
            </a:r>
          </a:p>
          <a:p>
            <a:pPr eaLnBrk="1" hangingPunct="1"/>
            <a:r>
              <a:rPr lang="ru-RU" sz="2400" smtClean="0"/>
              <a:t>Гибкая возможность настройки схемы зачислений и списаний по счетам ПК.</a:t>
            </a:r>
          </a:p>
          <a:p>
            <a:pPr eaLnBrk="1" hangingPunct="1"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51117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Результаты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429625" cy="4768850"/>
          </a:xfrm>
        </p:spPr>
        <p:txBody>
          <a:bodyPr/>
          <a:lstStyle/>
          <a:p>
            <a:pPr eaLnBrk="1" hangingPunct="1"/>
            <a:r>
              <a:rPr lang="ru-RU" sz="2400" smtClean="0"/>
              <a:t>Увеличение объемов операция по ПК за счет предоставления возможности использования всех собственных средств находящихся в банке;</a:t>
            </a:r>
          </a:p>
          <a:p>
            <a:pPr eaLnBrk="1" hangingPunct="1"/>
            <a:r>
              <a:rPr lang="ru-RU" sz="2400" smtClean="0"/>
              <a:t>Увеличение комиссионных доходов от обслуживания ПК;</a:t>
            </a:r>
          </a:p>
          <a:p>
            <a:pPr eaLnBrk="1" hangingPunct="1"/>
            <a:r>
              <a:rPr lang="ru-RU" sz="2400" smtClean="0"/>
              <a:t>Повышения лояльности клиентов к банку;</a:t>
            </a:r>
          </a:p>
          <a:p>
            <a:pPr eaLnBrk="1" hangingPunct="1"/>
            <a:r>
              <a:rPr lang="ru-RU" sz="2400" smtClean="0"/>
              <a:t>Легкая разработка и быстрый выпуск новых банковских продуктов для реализации через ПК.</a:t>
            </a:r>
          </a:p>
          <a:p>
            <a:pPr eaLnBrk="1" hangingPunct="1">
              <a:buFont typeface="Arial" charset="0"/>
              <a:buNone/>
            </a:pPr>
            <a:endParaRPr lang="ru-RU" sz="2400" smtClean="0"/>
          </a:p>
          <a:p>
            <a:pPr eaLnBrk="1" hangingPunct="1"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375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Пластиковая Карта – Продукт или канал доступа</vt:lpstr>
      <vt:lpstr>Продукт или канал</vt:lpstr>
      <vt:lpstr>Традиционные продукты</vt:lpstr>
      <vt:lpstr>Результат традиционного подхода</vt:lpstr>
      <vt:lpstr>Существующие возможности</vt:lpstr>
      <vt:lpstr>Сложности</vt:lpstr>
      <vt:lpstr>Решение</vt:lpstr>
      <vt:lpstr>Преимущества</vt:lpstr>
      <vt:lpstr>Результаты</vt:lpstr>
      <vt:lpstr>Мифы и реальность 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Пластиковая Карта – Продукт или канал доступа</dc:title>
  <dc:creator>Сергей Дубинин</dc:creator>
  <cp:lastModifiedBy>111</cp:lastModifiedBy>
  <cp:revision>87</cp:revision>
  <dcterms:created xsi:type="dcterms:W3CDTF">2010-02-07T04:33:15Z</dcterms:created>
  <dcterms:modified xsi:type="dcterms:W3CDTF">2010-02-13T10:51:32Z</dcterms:modified>
</cp:coreProperties>
</file>